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669088" cy="97758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B4B8BCEC-86CA-3D2C-70A4-641974BD4E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B224181-5EFE-F72A-7DBD-F338F5896DF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2550B7C-8B3D-81E9-D7D6-B889DE4EC73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2287FC35-0670-F8A1-57B1-E0830F7092E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FAE149D5-CAA9-419A-9507-865332C89D2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8FF24B4-FD19-7FCB-CC0C-FB61385698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8EE4049-2E63-0287-715C-395A4B05817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C0B8D0D7-736F-869A-C9AE-57105FB15DE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892175" y="733425"/>
            <a:ext cx="4884738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6389" name="Rectangle 5">
            <a:extLst>
              <a:ext uri="{FF2B5EF4-FFF2-40B4-BE49-F238E27FC236}">
                <a16:creationId xmlns:a16="http://schemas.microsoft.com/office/drawing/2014/main" id="{457DC568-AAFC-D5B2-533D-5DFC49A0D5B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643438"/>
            <a:ext cx="5335588" cy="4398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6390" name="Rectangle 6">
            <a:extLst>
              <a:ext uri="{FF2B5EF4-FFF2-40B4-BE49-F238E27FC236}">
                <a16:creationId xmlns:a16="http://schemas.microsoft.com/office/drawing/2014/main" id="{776469C0-0404-35AE-E951-B7847E6E55C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16391" name="Rectangle 7">
            <a:extLst>
              <a:ext uri="{FF2B5EF4-FFF2-40B4-BE49-F238E27FC236}">
                <a16:creationId xmlns:a16="http://schemas.microsoft.com/office/drawing/2014/main" id="{3EFAA900-4677-3F70-A987-6B416F542E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285288"/>
            <a:ext cx="288925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AAE70D7-4765-4F43-8C68-04792D82D5B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599CACE-9D15-F368-7C48-AC9AB8C4E1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6F5CEF-4163-417F-8683-C780C83C3B45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B35B917C-01E6-AD54-CBE8-EC8184B350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452F3C4-5999-54A9-87D8-20321E77E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8E35825-6AA2-C0C8-2357-DE0C988FAA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2A5C48-C66D-456C-AB67-D3E69D6DD7A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94F2825B-6539-1D50-1942-9A63CBF685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500EF5E-C9D0-C6F1-95D9-CE30424FFF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24859DB-ECA1-8F27-CEB2-577553819B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C9B52-087A-47AF-8A29-1BBFA8C889C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15CAD31-CEDB-7EEF-A6E0-DC2B5CCD91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7C65561-A874-2CD5-3B94-E2F3275FC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3198C1A-B142-4A89-7D29-9891409641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F2F32B-93C9-4BBE-86C1-8ACDAA06676F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8A22ACB8-D4EC-4BF5-E590-642A8659E72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EF4DD40E-39E9-D8E3-8D47-CCFEB8607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42D03BF-7913-E146-D214-4D49C1799F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8F7873-BA8C-4701-A044-71891094F48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48FB00F-4D53-5009-F9A8-1B565EE0D97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AD111C8-9FAF-5380-2379-A61CD2456E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B2108A-A6DE-5F7D-FDEC-F01AB76C02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B6C8599-62DE-4DDA-B400-63EB883783C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32848F51-9EA8-FA99-AEBF-74EF308560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03910C95-B60E-B172-BB65-DC389857F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979D33A-7243-4DE8-ACA2-1CF969A6D4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BB4496-FC4B-4737-9383-18C285F52B4A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C0D862B5-CF01-D747-8715-11FB875332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7C11F123-5396-4E81-EB2D-61BF992BD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E65CB09-2F7A-52CF-75A6-932B8411EB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8ED733-1260-442A-85C9-FDBA5B2B86C2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F3E2FE3-9DB8-F875-6A12-047E7591048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892175" y="733425"/>
            <a:ext cx="4887913" cy="3665538"/>
          </a:xfrm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06F1770-F380-C4EC-27A5-936BC0E22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4643438"/>
            <a:ext cx="4891088" cy="4398962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88C7B41-4C83-4D57-568F-13916E009792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D8AAD77-41C8-8A2D-E9BC-B29CC57CEC2E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5124" name="Freeform 4">
            <a:extLst>
              <a:ext uri="{FF2B5EF4-FFF2-40B4-BE49-F238E27FC236}">
                <a16:creationId xmlns:a16="http://schemas.microsoft.com/office/drawing/2014/main" id="{34A6E2E3-2581-B365-7D9D-5712B1C7557A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E113E27C-656C-6B41-EA88-18C374440A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F20D2D16-F8F2-3D32-045D-5D58BDDDD9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D0F5A06-67D9-4B81-8CA9-04399535E1F6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71DEDC79-EBE0-CEF4-FB2E-931472B6B16C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DC54E-0025-E5D8-A07F-5E8E9BDA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A5685-D70F-DA4E-DF7E-C24DE64AB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F06DF-39B6-CFF9-EEB7-8FAD85B2B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0B8B9-976D-72E6-9A22-5D5DDF62A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38AE9-E77D-D6CA-FDCC-BE82AB66F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9C63A-642A-4A04-9762-F357AAA0DE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86630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BB02-7146-E463-5900-C5E68F0F4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804F6-16C2-3236-93C0-CC4A056801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BDC848-3E79-2DD4-AF77-DCCAB9924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72029-3FA2-0117-64E9-AE6FC3A88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15695-062E-893B-64C1-764F0634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455EC-AE86-41A1-9AF1-7B8F7E9950C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3252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35D64-C247-D70A-2ECB-6060EB728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7470B-A027-B67D-7458-B05A2145E8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040AA-50F2-9E21-5E09-8453759427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3024B3-2D5E-88E2-DE4A-6489D97BF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26302F-CD0C-BB0A-026A-0B4E1E683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529319-6C72-47B3-8634-AB8CA2593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800BDF-2E8A-4E16-AC38-0E2A75537F6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4556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F2480-6CF9-4BBD-C6CA-FF2CC6205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1FD354-777C-49D2-52C0-084E8D76A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9DD51-E9D5-04E2-E01E-7878A70AE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14FA6F-0755-0CBF-5D5E-51E8FE00C6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F949B-CCDA-3784-01F5-F4690361B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D3E93-B040-F500-D4AB-B3539490D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45F92-707D-0840-8C3B-F2933CBA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DF0696-AAC9-8D5B-6196-BD7EFEF7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320DA5-2CB7-4213-B247-6CDB6C03279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710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97BFA-2083-09B3-22CB-CCDF75D12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C3685-09FA-5B1F-CD57-0406B9CF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F2D570-A06B-15BF-AFB1-0796CC9B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29673-F09F-85FC-BA09-58909692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9B9A3C-CA19-4BC8-AA43-684152F74F5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5222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CE00CE-BF51-F2BB-A953-AF8DF8EB5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6D5B46-68DB-F5FC-B4D3-D1706CD2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6183F-9C39-AC53-CC52-97C308CE4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7D9188-5414-49C7-B9BC-3D3A1695E85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4929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49DC-0029-3186-FC70-2F20F8D2C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9F12A-5571-9B26-819A-F6D6ADC35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6AF69-E45F-0DA7-433C-AFF584D20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6A78F-E9F1-10B4-DFAB-6B2D58C4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1CCF43-4DF3-4D1E-A963-D54B29C6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19E7F8-336E-84E9-E7F5-BB3E1E544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45CC48-B763-4C26-89F4-DF10E97E9B7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4640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9600D-3EFE-FC63-7A71-0871A452D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B57DA7-F02C-DAAE-52F8-7B5EC87455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81E5A-D318-BB5C-967D-DD94AB7217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67D1C-AD20-9455-5A74-D497C0658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D88F02-843F-27CB-1D80-49B1B97D5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5DE890-8C41-E4A4-7E65-90966FB61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25715B-B54C-4D38-BCA1-3A0D8339F3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991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440E-0A6F-9194-B285-7413CA9C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DA17DB-683E-4541-1D5A-79C4C0341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1314D-F7EB-2563-B13E-6AB2B23F6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87303-DB41-CE32-43DC-1889CA89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D4DD5-0B53-ADCC-BCC4-C57826A0E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49E68C-4CDE-4C29-AE06-0750D8734C3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2212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4A0D0C-B55E-8A4D-8E63-EB9377CE21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D9EBF-CE78-1BCB-1190-C9B244B9B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20172-6206-5563-A67E-D5ACF45A6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C03FDB-9CE9-EEF5-7EC3-E33E5CDBC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628513-8DAD-6DB3-47FB-0E6F3C169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221DFB-C81E-4DC1-9569-C2E65CE0384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6306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5D668B0-565F-6BD4-BCBD-5639D2C0D5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F1C3025-4592-8907-A1B9-858BADD8CC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4A7BCE0F-D73A-4308-6B41-17C61A35A2C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2060B28-8C82-8AC1-5A0E-6466C0A33A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endParaRPr lang="en-GB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CCB384B-6385-9CC1-9A47-893D74F26A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fld id="{0A15C3AC-81AB-4636-A9D9-C078BB30AB58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B009350-206E-2345-2D67-A2490227EF1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60350"/>
            <a:ext cx="7772400" cy="1431925"/>
          </a:xfrm>
        </p:spPr>
        <p:txBody>
          <a:bodyPr/>
          <a:lstStyle/>
          <a:p>
            <a:r>
              <a:rPr lang="en-GB" altLang="en-US" b="1"/>
              <a:t>Criminology – Female Criminality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75F2AF3-D8CE-62B3-9DB5-03DD6FB25E4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950" y="2205038"/>
            <a:ext cx="6192838" cy="3455987"/>
          </a:xfrm>
        </p:spPr>
        <p:txBody>
          <a:bodyPr/>
          <a:lstStyle/>
          <a:p>
            <a:r>
              <a:rPr lang="en-GB" altLang="en-US" sz="2000" b="1"/>
              <a:t>Before the intervention of Feminism, the </a:t>
            </a:r>
          </a:p>
          <a:p>
            <a:r>
              <a:rPr lang="en-GB" altLang="en-US" sz="2000" b="1"/>
              <a:t>disciplines of Criminology and Sociology tended to view women as ‘invisible’ other than in the category of ‘mothers.’ An awful lot of Sociology simply didn’t talk about women at all. </a:t>
            </a:r>
          </a:p>
          <a:p>
            <a:pPr>
              <a:buFontTx/>
              <a:buChar char="•"/>
            </a:pPr>
            <a:r>
              <a:rPr lang="en-GB" altLang="en-US" sz="2000" b="1"/>
              <a:t>Research concentrated on male experiences.</a:t>
            </a:r>
          </a:p>
          <a:p>
            <a:pPr>
              <a:buFontTx/>
              <a:buChar char="•"/>
            </a:pPr>
            <a:r>
              <a:rPr lang="en-GB" altLang="en-US" sz="2000" b="1"/>
              <a:t> This research was then generalised to the whole population. </a:t>
            </a:r>
          </a:p>
          <a:p>
            <a:pPr>
              <a:buFontTx/>
              <a:buChar char="•"/>
            </a:pPr>
            <a:r>
              <a:rPr lang="en-GB" altLang="en-US" sz="2000" b="1"/>
              <a:t>Areas like reproduction were ignored. </a:t>
            </a:r>
          </a:p>
          <a:p>
            <a:pPr>
              <a:buFontTx/>
              <a:buChar char="•"/>
            </a:pPr>
            <a:endParaRPr lang="en-GB" altLang="en-US" sz="2000" b="1"/>
          </a:p>
          <a:p>
            <a:pPr>
              <a:buFontTx/>
              <a:buChar char="•"/>
            </a:pPr>
            <a:endParaRPr lang="en-GB" altLang="en-US" sz="2000" b="1"/>
          </a:p>
          <a:p>
            <a:endParaRPr lang="en-GB" altLang="en-US" sz="2000" b="1"/>
          </a:p>
          <a:p>
            <a:endParaRPr lang="en-GB" altLang="en-US" sz="2000" b="1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53E008D-0A08-CC93-2185-8D2ECCA9A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276475"/>
            <a:ext cx="2511425" cy="388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D30986E-8ED9-16B8-C5BD-5E17203CE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41F74ED-A1C5-6AC2-4AA7-9B24DB446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1800" b="1"/>
              <a:t>For Heidensohn (’96), ‘Criminology…has almost nothing to say of interest or importance about women.’</a:t>
            </a:r>
          </a:p>
          <a:p>
            <a:pPr>
              <a:lnSpc>
                <a:spcPct val="80000"/>
              </a:lnSpc>
            </a:pPr>
            <a:r>
              <a:rPr lang="en-GB" altLang="en-US" sz="1800" b="1"/>
              <a:t>‘The rise of modern Feminism brought about a reappraisal of women’s roles in society as a whole, and in relation to crime, women’s roles as deviants and victims.’</a:t>
            </a:r>
          </a:p>
          <a:p>
            <a:pPr>
              <a:lnSpc>
                <a:spcPct val="80000"/>
              </a:lnSpc>
            </a:pPr>
            <a:r>
              <a:rPr lang="en-GB" altLang="en-US" sz="1800" b="1" i="1"/>
              <a:t>Deviance; a Refresher</a:t>
            </a:r>
            <a:r>
              <a:rPr lang="en-GB" altLang="en-US" sz="1800" b="1"/>
              <a:t> – for Becker (’63), ‘The deviant is one to whom that label has been successfully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applied; deviant behaviour is behaviour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that people so label.’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As Feminists began to raise issues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previously ignored by ‘malestream’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Sociology, so studies began to emerge of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the experiences of the ‘other  half’ of the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GB" altLang="en-US" sz="1800" b="1"/>
              <a:t>     population. 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17282A7E-1559-1758-D9E5-9FD7F669A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3500438"/>
            <a:ext cx="3271838" cy="306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7A4912B-B4BD-933A-DE5D-ABBC7D4969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202EBE30-919E-B0A2-B63E-C7A31E521D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229600" cy="4679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 b="1"/>
              <a:t>However, early Criminologists had, if they ventured to consider female criminality and deviance at all, slipped into ‘common sense, ‘natural' explanations of such behaviour;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‘One of the most pervasive myths relating to female crime (is) that female delinquency is predominantly sexual delinquency.’ (Omodei, ’81)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For example, ‘Witch-hunting was the most public form of social control ever devised…’ (Larner, ’81)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‘For decades into the 20</a:t>
            </a:r>
            <a:r>
              <a:rPr lang="en-GB" altLang="en-US" sz="2000" b="1" baseline="30000"/>
              <a:t>th</a:t>
            </a:r>
            <a:r>
              <a:rPr lang="en-GB" altLang="en-US" sz="2000" b="1"/>
              <a:t> century doctors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b="1"/>
              <a:t>    would continue to view menstruation,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b="1"/>
              <a:t>    pregnancy and menopause as physical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b="1"/>
              <a:t>    disease and intellectual liabilities.’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b="1"/>
              <a:t>    (Ehrenreich and English, ’79), and perhaps,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b="1"/>
              <a:t>    satisfactory explanations for female criminality.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7110A6AF-04C0-2E26-8B44-EC82D9BDEC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3573463"/>
            <a:ext cx="2192337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CB4B197-5072-EBE3-4C87-2C36A5F8B5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171450"/>
            <a:ext cx="8229600" cy="1384300"/>
          </a:xfrm>
        </p:spPr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F7C6787-2CB4-B905-6F7A-200205CEE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2296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 b="1"/>
              <a:t>Even when Criminologists did divert their gaze to women, they regressed into biological explanations for deviant behaviours;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‘Lombroso regarded prostitution as an equivalent to normal crime in men,’ (Heidensohn, ’96), ‘…a key symptom of the ‘unadjusted’ girl.’ (Thomas, ’23)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If only they would be </a:t>
            </a:r>
            <a:r>
              <a:rPr lang="en-GB" altLang="en-US" sz="2000" b="1" i="1"/>
              <a:t>nice</a:t>
            </a:r>
            <a:r>
              <a:rPr lang="en-GB" altLang="en-US" sz="2000" b="1"/>
              <a:t> girls – marry, settle down, give birth to and raise their children – then such behaviour would vanish!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For Lombroso and Ferrero (1895), ‘…the female criminal is a monster – her wickedness must have been enormous.’</a:t>
            </a:r>
          </a:p>
          <a:p>
            <a:pPr>
              <a:lnSpc>
                <a:spcPct val="90000"/>
              </a:lnSpc>
            </a:pPr>
            <a:r>
              <a:rPr lang="en-GB" altLang="en-US" sz="2000" b="1"/>
              <a:t>In other words, such criminality reflects a failed </a:t>
            </a:r>
            <a:r>
              <a:rPr lang="en-GB" altLang="en-US" sz="2000" b="1" i="1"/>
              <a:t>biology,</a:t>
            </a:r>
            <a:r>
              <a:rPr lang="en-GB" altLang="en-US" sz="2000" b="1"/>
              <a:t> a sign for Lombroso of ‘evil.’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50ECF0B1-E709-DC8B-CDAE-451712DB1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4724400"/>
            <a:ext cx="2305050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>
            <a:extLst>
              <a:ext uri="{FF2B5EF4-FFF2-40B4-BE49-F238E27FC236}">
                <a16:creationId xmlns:a16="http://schemas.microsoft.com/office/drawing/2014/main" id="{50EC9561-822D-6D56-8C53-CCBFFBD0D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24400"/>
            <a:ext cx="1306513" cy="202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80B6441-D6BC-5AFF-7D6D-392B00ECF5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229600" cy="1384300"/>
          </a:xfrm>
        </p:spPr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EEDB635-AF49-9F5A-BF1B-629B88D3D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349500"/>
            <a:ext cx="8229600" cy="4114800"/>
          </a:xfrm>
        </p:spPr>
        <p:txBody>
          <a:bodyPr/>
          <a:lstStyle/>
          <a:p>
            <a:r>
              <a:rPr lang="en-GB" altLang="en-US" sz="2000" b="1"/>
              <a:t>The problem was that Criminology, as with all academic disciplines, was a male-dominated sphere. Men regarded the world through a very narrow lens, and the experiences of women rarely provoked serious interest. </a:t>
            </a:r>
          </a:p>
          <a:p>
            <a:r>
              <a:rPr lang="en-GB" altLang="en-US" sz="2000" b="1"/>
              <a:t>‘Hitherto female crime has, for all practical purposes, been dealt with almost exclusively by men in their various capacities as legislators, judges, policemen…this could not fail to create a one-sided picture.’ (Mannheim, ’65).</a:t>
            </a:r>
          </a:p>
          <a:p>
            <a:r>
              <a:rPr lang="en-GB" altLang="en-US" sz="2000" b="1"/>
              <a:t>For instance, there is a long literary heritage of the ‘poet outlaw,’ the ‘gun-slinging novelist’ or bluesman. Where are the female equivalents? Such behaviour appears to be the province of male artists alone. </a:t>
            </a:r>
          </a:p>
        </p:txBody>
      </p:sp>
      <p:pic>
        <p:nvPicPr>
          <p:cNvPr id="9221" name="Picture 5">
            <a:extLst>
              <a:ext uri="{FF2B5EF4-FFF2-40B4-BE49-F238E27FC236}">
                <a16:creationId xmlns:a16="http://schemas.microsoft.com/office/drawing/2014/main" id="{D82E5048-3B71-F444-8753-594A3EDB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404813"/>
            <a:ext cx="1306513" cy="185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>
            <a:extLst>
              <a:ext uri="{FF2B5EF4-FFF2-40B4-BE49-F238E27FC236}">
                <a16:creationId xmlns:a16="http://schemas.microsoft.com/office/drawing/2014/main" id="{160B201E-821E-D0CC-D7CB-1CD58AC65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836613"/>
            <a:ext cx="2081213" cy="141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8ACE3BB-F91F-7D24-38DF-7F1DB7D2CB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B4E62E4-6E98-A818-B764-4D32BB51B1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2349500"/>
            <a:ext cx="8229600" cy="4114800"/>
          </a:xfrm>
        </p:spPr>
        <p:txBody>
          <a:bodyPr/>
          <a:lstStyle/>
          <a:p>
            <a:r>
              <a:rPr lang="en-GB" altLang="en-US" sz="2000" b="1"/>
              <a:t>And finally…</a:t>
            </a:r>
          </a:p>
          <a:p>
            <a:r>
              <a:rPr lang="en-GB" altLang="en-US" sz="2000" b="1"/>
              <a:t>‘Labelling’ theory, derived from Social Action sociology, did perceive that ‘it is true in many respects that men make the rules for women in society.’ (Becker, </a:t>
            </a:r>
            <a:r>
              <a:rPr lang="en-GB" altLang="en-US" sz="2000" b="1" i="1"/>
              <a:t>The Outsiders</a:t>
            </a:r>
            <a:r>
              <a:rPr lang="en-GB" altLang="en-US" sz="2000" b="1"/>
              <a:t>, ’63)</a:t>
            </a:r>
          </a:p>
          <a:p>
            <a:r>
              <a:rPr lang="en-GB" altLang="en-US" sz="2000" b="1"/>
              <a:t>However for Leonard (’82), though ‘…labelling might have begun a thorough analysis of women and crime…once again this analysis was not forthcoming.’</a:t>
            </a:r>
          </a:p>
          <a:p>
            <a:r>
              <a:rPr lang="en-GB" altLang="en-US" sz="2000" b="1"/>
              <a:t>For Cohen (’80), ‘The absence of girls from the whole of the literature in this area is quite striking, and demands explanation.’ </a:t>
            </a:r>
          </a:p>
          <a:p>
            <a:r>
              <a:rPr lang="en-GB" altLang="en-US" sz="2000" b="1"/>
              <a:t>In studying subcultures of gang membership, women again were all but ignored.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AEE4F556-C36C-9763-980E-9DD23DC06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188913"/>
            <a:ext cx="1728788" cy="2563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905BA5C-5B92-DAFB-4185-505E9F69FB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/>
              <a:t>Female Criminality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50E99CC-E0BB-EA65-858C-46C6C42E0A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229600" cy="4114800"/>
          </a:xfrm>
        </p:spPr>
        <p:txBody>
          <a:bodyPr/>
          <a:lstStyle/>
          <a:p>
            <a:r>
              <a:rPr lang="en-GB" altLang="en-US" sz="2000" b="1"/>
              <a:t>So, it required Feminist Criminologists to enter the fray before academic literature on the subject began to appear. </a:t>
            </a:r>
          </a:p>
          <a:p>
            <a:r>
              <a:rPr lang="en-GB" altLang="en-US" sz="2000" b="1"/>
              <a:t>Previously, female criminality had been dismissed as the province of ‘fallen’ women. </a:t>
            </a:r>
          </a:p>
          <a:p>
            <a:r>
              <a:rPr lang="en-GB" altLang="en-US" sz="2000" b="1"/>
              <a:t>Thankfully, such research is now widely available, offering students of the discipline the opportunity to explore previously uncharted waters. </a:t>
            </a:r>
          </a:p>
          <a:p>
            <a:r>
              <a:rPr lang="en-GB" altLang="en-US" sz="2000" b="1"/>
              <a:t>Woman have successfully insisted on being taken seriously as a suitable subject for enquiry!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2F246DBD-5E9F-2C16-97DB-FF68B691A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365625"/>
            <a:ext cx="1905000" cy="231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>
            <a:extLst>
              <a:ext uri="{FF2B5EF4-FFF2-40B4-BE49-F238E27FC236}">
                <a16:creationId xmlns:a16="http://schemas.microsoft.com/office/drawing/2014/main" id="{3A5D464A-9EF2-BDC8-C4EB-68013A0901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365625"/>
            <a:ext cx="2879725" cy="2303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9" name="Picture 7">
            <a:extLst>
              <a:ext uri="{FF2B5EF4-FFF2-40B4-BE49-F238E27FC236}">
                <a16:creationId xmlns:a16="http://schemas.microsoft.com/office/drawing/2014/main" id="{0EC46098-C008-D316-01A4-7D6D8D150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68863"/>
            <a:ext cx="3346450" cy="184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D931FCEB-9270-CE1B-B54B-865D0F4AE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73</TotalTime>
  <Words>818</Words>
  <Application>Microsoft Office PowerPoint</Application>
  <PresentationFormat>On-screen Show (4:3)</PresentationFormat>
  <Paragraphs>65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Tahoma</vt:lpstr>
      <vt:lpstr>Wingdings</vt:lpstr>
      <vt:lpstr>Ocean</vt:lpstr>
      <vt:lpstr>Criminology – Female Criminality</vt:lpstr>
      <vt:lpstr>Female Criminality</vt:lpstr>
      <vt:lpstr>Female Criminality</vt:lpstr>
      <vt:lpstr>Female Criminality</vt:lpstr>
      <vt:lpstr>Female Criminality</vt:lpstr>
      <vt:lpstr>Female Criminality</vt:lpstr>
      <vt:lpstr>Female Criminality</vt:lpstr>
      <vt:lpstr>PowerPoint Presentation</vt:lpstr>
    </vt:vector>
  </TitlesOfParts>
  <Company>Edinburgh's Telford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Criminology – Female Criminality</dc:title>
  <dc:creator>mikecowley</dc:creator>
  <cp:lastModifiedBy>Nayan GRIFFITHS</cp:lastModifiedBy>
  <cp:revision>5</cp:revision>
  <dcterms:created xsi:type="dcterms:W3CDTF">2008-01-17T11:03:19Z</dcterms:created>
  <dcterms:modified xsi:type="dcterms:W3CDTF">2023-03-21T13:31:41Z</dcterms:modified>
</cp:coreProperties>
</file>